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192">
          <p15:clr>
            <a:srgbClr val="A4A3A4"/>
          </p15:clr>
        </p15:guide>
        <p15:guide id="3" orient="horz" pos="1080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>
        <p:guide orient="horz" pos="792"/>
        <p:guide pos="192"/>
        <p:guide orient="horz" pos="10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2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22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20" Type="http://customschemas.google.com/relationships/presentationmetadata" Target="metadata"/><Relationship Id="rId5" Type="http://schemas.openxmlformats.org/officeDocument/2006/relationships/slide" Target="slides/slide4.xml"/><Relationship Id="rId22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23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6T11:17:44.8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6T11:17:45.1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6T11:17:02.8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241 701 24575,'14'0'0,"1"-2"0,-1 0 0,16-5 0,35-4 0,-31 7 0,-34 4 0,0 0 0,0 0 0,1 0 0,-1 0 0,0 0 0,0 0 0,0 0 0,0 0 0,0 0 0,0 0 0,0 0 0,0 0 0,0-1 0,1 1 0,-1 0 0,0 0 0,0 0 0,0 0 0,0 0 0,0 0 0,0 0 0,0 0 0,0 0 0,0 0 0,0-1 0,0 1 0,0 0 0,0 0 0,0 0 0,0 0 0,0 0 0,0 0 0,0 0 0,0 0 0,0-1 0,0 1 0,0 0 0,0 0 0,0 0 0,0 0 0,0 0 0,0 0 0,0 0 0,0 0 0,0 0 0,0-1 0,0 1 0,0 0 0,0 0 0,0 0 0,-1 0 0,1 0 0,0 0 0,0 0 0,0 0 0,0 0 0,0 0 0,0 0 0,0 0 0,0 0 0,0 0 0,0 0 0,-1-1 0,1 1 0,0 0 0,-20-7 0,1 1 0,1-1 0,0 0 0,0-1 0,-25-16 0,36 20 0,1 0 0,0-1 0,0 0 0,1 0 0,-1 0 0,1-1 0,0 0 0,1 0 0,-1 0 0,1-1 0,1 1 0,-1-1 0,1 0 0,-4-13 0,2 3 0,-2-6 0,1-1 0,1 1 0,1-1 0,-1-29 0,3 41 0,0 0 0,0 0 0,-1 0 0,0 1 0,-1-1 0,0 1 0,-1 0 0,-7-12 0,-17-47 0,22 53-78,0 0 0,-1 1 0,0 0 0,-2 1 0,0 0 0,0 0 0,-19-19 0,15 18-663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6T11:17:15.8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714 1063 24575,'-3'-5'0,"1"0"0,-1 1 0,0-1 0,0 1 0,0-1 0,-1 1 0,1 0 0,-1 0 0,-7-5 0,0-2 0,-11-10 0,0 1 0,-2 1 0,-29-18 0,-16-14 0,55 43 0,1 0 0,-2 0 0,1 2 0,-1 0 0,1 0 0,-2 1 0,-17-3 0,-46-16 0,53 16 0,21 7 0,1 0 0,0 0 0,0 0 0,0 0 0,0-1 0,0 1 0,0-1 0,1 0 0,-1-1 0,-5-3 0,10 6 0,-1 0 0,0-1 0,0 1 0,0-1 0,1 1 0,-1 0 0,0-1 0,0 1 0,1 0 0,-1-1 0,0 1 0,0 0 0,1 0 0,-1-1 0,1 1 0,-1 0 0,0 0 0,1 0 0,-1-1 0,0 1 0,1 0 0,-1 0 0,1 0 0,-1 0 0,0 0 0,1 0 0,-1 0 0,1 0 0,-1 0 0,1 0 0,-1 0 0,0 0 0,1 0 0,-1 0 0,1 0 0,-1 0 0,0 0 0,1 1 0,-1-1 0,1 0 0,-1 1 0,27 1 0,13 6 0,-1 3 0,1 1 0,-2 2 0,0 2 0,-1 1 0,0 2 0,-2 2 0,0 1 0,-1 1 0,30 29 0,-42-34 0,-11-11 0,-1 1 0,0 1 0,0 0 0,-1 0 0,-1 1 0,10 12 0,-17-19 0,1 0 0,-1 0 0,0 0 0,0 0 0,0 0 0,0 0 0,0 0 0,-1 0 0,1 1 0,-1-1 0,0 0 0,0 0 0,0 0 0,0 1 0,-1-1 0,1 0 0,-1 0 0,0 0 0,0 0 0,0 0 0,0 0 0,0 0 0,-1 0 0,0 0 0,1-1 0,-1 1 0,0 0 0,0-1 0,0 0 0,-4 4 0,-12 10 0,1 0 0,-2-2 0,0 0 0,-1-1 0,0-1 0,-1-1 0,0 0 0,-39 12 0,2-5 0,0-2 0,-72 10 0,127-25 0,-19 3 0,0-1 0,-1 0 0,1-2 0,0 0 0,-24-4 0,40 3 0,1-2 0,-1 1 0,1 0 0,-1-1 0,1 0 0,0 0 0,0-1 0,0 1 0,0-1 0,0 0 0,1-1 0,-1 1 0,1-1 0,0 1 0,0-2 0,0 1 0,1 0 0,-1-1 0,1 1 0,0-1 0,0 0 0,1 0 0,-1 0 0,-2-11 0,1 8 0,1-1 0,1-1 0,-1 1 0,1 0 0,1 0 0,0-1 0,0 1 0,1-1 0,0 1 0,1-1 0,0 1 0,0-1 0,1 1 0,0 0 0,1 0 0,0 0 0,0 0 0,1 0 0,0 1 0,1-1 0,0 1 0,0 0 0,1 1 0,-1-1 0,2 1 0,-1 0 0,1 1 0,0-1 0,12-7 0,13-7 0,1 2 0,1 1 0,0 1 0,2 2 0,0 2 0,0 1 0,50-9 0,-65 18 0,1 0 0,-1 2 0,0 0 0,1 1 0,24 4 0,-44-4 0,-1 0 0,0 0 0,1 0 0,-1 1 0,1-1 0,-1 0 0,0 1 0,0-1 0,1 1 0,-1-1 0,0 1 0,0-1 0,1 1 0,-1 0 0,0 0 0,0-1 0,0 1 0,0 0 0,1 2 0,-2-3 0,0 1 0,0 0 0,0-1 0,0 1 0,0 0 0,0 0 0,0-1 0,0 1 0,0 0 0,0-1 0,-1 1 0,1 0 0,0-1 0,-1 1 0,1 0 0,0-1 0,-1 1 0,1 0 0,-1-1 0,1 1 0,0-1 0,-1 1 0,0-1 0,0 1 0,-4 4 0,-1-1 0,1 0 0,-1-1 0,0 0 0,0 0 0,-7 3 0,-23 5 0,0-2 0,0-1 0,0-2 0,-38 1 0,-147-7 0,216 0 0,0-1 0,0 1 0,1-1 0,-1 0 0,0 0 0,1 0 0,-1-1 0,0 0 0,1 0 0,0 0 0,0 0 0,-1-1 0,1 1 0,-4-5 0,7 5 0,-1 1 0,1-1 0,0 0 0,-1 0 0,1 0 0,0-1 0,0 1 0,1 0 0,-1 0 0,0-1 0,1 1 0,-1 0 0,1 0 0,0-1 0,0 1 0,0-1 0,0 1 0,0 0 0,0-1 0,1 1 0,-1 0 0,1 0 0,-1-1 0,1 1 0,0 0 0,0 0 0,0 0 0,0 0 0,1 0 0,2-4 0,7-10 0,1 0 0,0 1 0,1 1 0,1 0 0,0 0 0,1 1 0,23-14 0,-3 4 0,2 1 0,55-23 0,-78 40 0,1 1 0,-1 1 0,0 0 0,1 1 0,0 1 0,-1 0 0,1 1 0,0 0 0,0 1 0,-1 1 0,21 5 0,-32-7 0,0 2 0,-1-1 0,1 0 0,0 1 0,-1-1 0,1 1 0,-1 0 0,1 0 0,-1 0 0,0 0 0,0 0 0,0 0 0,0 1 0,0-1 0,0 1 0,-1-1 0,1 1 0,-1 0 0,2 4 0,-1-1 0,0 0 0,-1 0 0,0 0 0,0 0 0,-1 0 0,1 0 0,-1 0 0,-1 10 0,1-15 0,0-1 0,0 1 0,0 0 0,0-1 0,0 1 0,0 0 0,0-1 0,0 1 0,0-1 0,0 1 0,0 0 0,0-1 0,0 1 0,0-1 0,-1 1 0,1-1 0,0 1 0,0 0 0,-1-1 0,1 1 0,0-1 0,-1 1 0,1-1 0,-1 1 0,1-1 0,-1 0 0,1 1 0,0-1 0,-1 0 0,0 1 0,1-1 0,-1 0 0,1 1 0,-1-1 0,1 0 0,-1 0 0,1 0 0,-1 1 0,0-1 0,1 0 0,-1 0 0,0 0 0,1 0 0,-1 0 0,1 0 0,-1 0 0,0 0 0,1-1 0,-1 1 0,1 0 0,-1 0 0,1 0 0,-1-1 0,0 1 0,1 0 0,-1-1 0,1 1 0,-1 0 0,1-1 0,-1 1 0,1-1 0,0 1 0,-1-1 0,1 1 0,-1-1 0,1 1 0,0-1 0,-27-34 0,20 15 0,0 0 0,2-1 0,0 1 0,-3-31 0,-11-44 0,15 81 0,0 0 0,-1 1 0,0-1 0,-1 1 0,-1 0 0,0 1 0,0-1 0,-2 1 0,1 1 0,-13-13 0,-73-91 0,88 108 7,1 1 0,-1-1 0,2 0 0,-1 0 1,1-1-1,0 0 0,0 1 0,1-1 0,-3-9 0,-14-78-501,15 63-448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16T11:17:21.31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467 513 24575,'-68'2'0,"42"0"0,0-1 0,0-1 0,1-1 0,-37-7 0,58 7 0,-1-1 0,1 0 0,-1 1 0,1-1 0,0-1 0,0 1 0,0-1 0,0 1 0,0-1 0,0 0 0,1-1 0,-1 1 0,1 0 0,0-1 0,0 0 0,0 0 0,1 0 0,-1 0 0,-1-5 0,-3-8 0,1 0 0,1 0 0,-6-33 0,-7-24 0,9 50 0,-1 0 0,-23-36 0,21 35-273,0 0 0,1-2 0,2 1 0,-8-34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26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72688" y="78002"/>
            <a:ext cx="1800225" cy="57551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53E6A6-60E4-FE14-1CBC-8CC211274D1C}"/>
              </a:ext>
            </a:extLst>
          </p:cNvPr>
          <p:cNvSpPr/>
          <p:nvPr/>
        </p:nvSpPr>
        <p:spPr>
          <a:xfrm>
            <a:off x="1" y="0"/>
            <a:ext cx="9829800" cy="717630"/>
          </a:xfrm>
          <a:prstGeom prst="rect">
            <a:avLst/>
          </a:prstGeom>
          <a:solidFill>
            <a:srgbClr val="213264"/>
          </a:solidFill>
          <a:ln>
            <a:solidFill>
              <a:srgbClr val="21326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7CE881-772B-9023-3054-4B219B75D755}"/>
              </a:ext>
            </a:extLst>
          </p:cNvPr>
          <p:cNvSpPr/>
          <p:nvPr/>
        </p:nvSpPr>
        <p:spPr>
          <a:xfrm>
            <a:off x="9888967" y="-419"/>
            <a:ext cx="112283" cy="732357"/>
          </a:xfrm>
          <a:prstGeom prst="rect">
            <a:avLst/>
          </a:prstGeom>
          <a:solidFill>
            <a:srgbClr val="7FBA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1" name="Picture 30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6A7B69A-9B14-87FE-841D-37F0A91D14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16000"/>
          </a:blip>
          <a:srcRect t="24724" r="1619" b="63695"/>
          <a:stretch/>
        </p:blipFill>
        <p:spPr>
          <a:xfrm>
            <a:off x="0" y="-1"/>
            <a:ext cx="9839325" cy="7239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B91A16-5D54-2FC0-B0FD-A78085FC1313}"/>
              </a:ext>
            </a:extLst>
          </p:cNvPr>
          <p:cNvSpPr/>
          <p:nvPr/>
        </p:nvSpPr>
        <p:spPr>
          <a:xfrm>
            <a:off x="11925300" y="-419"/>
            <a:ext cx="266700" cy="732357"/>
          </a:xfrm>
          <a:prstGeom prst="rect">
            <a:avLst/>
          </a:prstGeom>
          <a:solidFill>
            <a:srgbClr val="FED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  <p:sldLayoutId id="214748372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customXml" Target="../ink/ink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07B8740D-C76F-46FC-AEFB-23FB0614D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857762-AD52-483C-B3E1-635C5BBC6F2F}"/>
              </a:ext>
            </a:extLst>
          </p:cNvPr>
          <p:cNvSpPr/>
          <p:nvPr/>
        </p:nvSpPr>
        <p:spPr>
          <a:xfrm>
            <a:off x="5873750" y="584200"/>
            <a:ext cx="4673600" cy="977900"/>
          </a:xfrm>
          <a:prstGeom prst="roundRect">
            <a:avLst/>
          </a:prstGeom>
          <a:solidFill>
            <a:srgbClr val="EBEEF9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67E9C-C7B9-4476-9708-CBB3F66FD892}"/>
              </a:ext>
            </a:extLst>
          </p:cNvPr>
          <p:cNvSpPr txBox="1"/>
          <p:nvPr/>
        </p:nvSpPr>
        <p:spPr>
          <a:xfrm>
            <a:off x="4422520" y="3064933"/>
            <a:ext cx="69990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EcoTraffic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r"/>
            <a:r>
              <a:rPr lang="en-US" sz="32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Spatiotemporal Entropy &amp; Eco-Dynamics Estimation Using Computer Vision</a:t>
            </a:r>
            <a:endParaRPr lang="en-US" sz="3200" b="1" dirty="0">
              <a:solidFill>
                <a:schemeClr val="bg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224A59-2417-428A-A991-E468431BB817}"/>
              </a:ext>
            </a:extLst>
          </p:cNvPr>
          <p:cNvGrpSpPr/>
          <p:nvPr/>
        </p:nvGrpSpPr>
        <p:grpSpPr>
          <a:xfrm>
            <a:off x="6890523" y="742091"/>
            <a:ext cx="2640053" cy="664378"/>
            <a:chOff x="2375536" y="1112060"/>
            <a:chExt cx="3292636" cy="828603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BD3530AF-9771-470E-A9BF-F28AA2275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781" y="1270168"/>
              <a:ext cx="1575391" cy="512386"/>
            </a:xfrm>
            <a:prstGeom prst="rect">
              <a:avLst/>
            </a:prstGeom>
          </p:spPr>
        </p:pic>
        <p:pic>
          <p:nvPicPr>
            <p:cNvPr id="8" name="Picture 7" descr="A yellow and red shell logo&#10;&#10;Description automatically generated">
              <a:extLst>
                <a:ext uri="{FF2B5EF4-FFF2-40B4-BE49-F238E27FC236}">
                  <a16:creationId xmlns:a16="http://schemas.microsoft.com/office/drawing/2014/main" id="{75E6A819-9F3F-4787-A707-A7415C302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5536" y="1112060"/>
              <a:ext cx="985475" cy="82860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ADEE0D-82D8-D9BD-5DB3-271A08B8238C}"/>
              </a:ext>
            </a:extLst>
          </p:cNvPr>
          <p:cNvSpPr txBox="1"/>
          <p:nvPr/>
        </p:nvSpPr>
        <p:spPr>
          <a:xfrm>
            <a:off x="9203843" y="5044995"/>
            <a:ext cx="25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By- Nasim Raj Laskar</a:t>
            </a:r>
          </a:p>
        </p:txBody>
      </p:sp>
    </p:spTree>
    <p:extLst>
      <p:ext uri="{BB962C8B-B14F-4D97-AF65-F5344CB8AC3E}">
        <p14:creationId xmlns:p14="http://schemas.microsoft.com/office/powerpoint/2010/main" val="3671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4E319-C77C-49E2-964C-6E125D716194}"/>
              </a:ext>
            </a:extLst>
          </p:cNvPr>
          <p:cNvSpPr txBox="1"/>
          <p:nvPr/>
        </p:nvSpPr>
        <p:spPr>
          <a:xfrm>
            <a:off x="191911" y="972537"/>
            <a:ext cx="26528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13163"/>
                </a:solidFill>
              </a:rPr>
              <a:t>Learning Objectives</a:t>
            </a:r>
            <a:endParaRPr lang="en-IN" sz="2000" dirty="0">
              <a:solidFill>
                <a:srgbClr val="213163"/>
              </a:solidFill>
            </a:endParaRPr>
          </a:p>
        </p:txBody>
      </p:sp>
      <p:pic>
        <p:nvPicPr>
          <p:cNvPr id="6" name="Picture 5" descr="A ladder leading to a large yellow circle&#10;&#10;Description automatically generated">
            <a:extLst>
              <a:ext uri="{FF2B5EF4-FFF2-40B4-BE49-F238E27FC236}">
                <a16:creationId xmlns:a16="http://schemas.microsoft.com/office/drawing/2014/main" id="{E2920B14-B344-4926-9729-BC7EBD91F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3763" t="6135" r="13650"/>
          <a:stretch/>
        </p:blipFill>
        <p:spPr>
          <a:xfrm>
            <a:off x="7345680" y="1442720"/>
            <a:ext cx="4500880" cy="463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264928-EACB-4739-BDDA-6799C99356F3}"/>
              </a:ext>
            </a:extLst>
          </p:cNvPr>
          <p:cNvSpPr txBox="1"/>
          <p:nvPr/>
        </p:nvSpPr>
        <p:spPr>
          <a:xfrm>
            <a:off x="8839200" y="3168609"/>
            <a:ext cx="150368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IN" sz="3500" b="1" dirty="0">
                <a:solidFill>
                  <a:schemeClr val="tx1"/>
                </a:solidFill>
                <a:latin typeface="+mn-lt"/>
              </a:rPr>
              <a:t>GOAL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5E14B-E3A0-01C2-2F21-8048CEA1561A}"/>
              </a:ext>
            </a:extLst>
          </p:cNvPr>
          <p:cNvSpPr txBox="1"/>
          <p:nvPr/>
        </p:nvSpPr>
        <p:spPr>
          <a:xfrm>
            <a:off x="304800" y="1442720"/>
            <a:ext cx="63076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Understand traffic as a </a:t>
            </a:r>
            <a:r>
              <a:rPr lang="en-US" sz="1600" b="1" dirty="0">
                <a:solidFill>
                  <a:schemeClr val="tx1"/>
                </a:solidFill>
              </a:rPr>
              <a:t>non-equilibrium system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influenced by velocity fluctuations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Apply </a:t>
            </a:r>
            <a:r>
              <a:rPr lang="en-US" sz="1600" b="1" dirty="0">
                <a:solidFill>
                  <a:schemeClr val="tx1"/>
                </a:solidFill>
              </a:rPr>
              <a:t>information theory (Shannon entropy)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</a:rPr>
              <a:t>to quantify motion disorder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Use </a:t>
            </a:r>
            <a:r>
              <a:rPr lang="en-US" sz="1600" b="1" dirty="0">
                <a:solidFill>
                  <a:schemeClr val="tx1"/>
                </a:solidFill>
              </a:rPr>
              <a:t>Kalman Filter tracking + velocity reconstruction</a:t>
            </a:r>
            <a:r>
              <a:rPr lang="en-US" sz="1600" dirty="0">
                <a:solidFill>
                  <a:srgbClr val="7030A0"/>
                </a:solidFill>
              </a:rPr>
              <a:t> for dynamic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Develop eco-dynamic estimations from motion:</a:t>
            </a:r>
          </a:p>
          <a:p>
            <a:pPr lvl="1"/>
            <a:r>
              <a:rPr lang="en-US" sz="1600" b="1" dirty="0">
                <a:solidFill>
                  <a:srgbClr val="7030A0"/>
                </a:solidFill>
              </a:rPr>
              <a:t>       	 1. </a:t>
            </a:r>
            <a:r>
              <a:rPr lang="en-US" sz="1600" b="1" dirty="0">
                <a:solidFill>
                  <a:schemeClr val="tx1"/>
                </a:solidFill>
              </a:rPr>
              <a:t>Efficiency</a:t>
            </a:r>
            <a:endParaRPr lang="en-US" sz="1600" dirty="0">
              <a:solidFill>
                <a:schemeClr val="tx1"/>
              </a:solidFill>
            </a:endParaRPr>
          </a:p>
          <a:p>
            <a:pPr lvl="1"/>
            <a:r>
              <a:rPr lang="en-US" sz="1600" b="1" dirty="0">
                <a:solidFill>
                  <a:srgbClr val="7030A0"/>
                </a:solidFill>
              </a:rPr>
              <a:t>	 2. </a:t>
            </a:r>
            <a:r>
              <a:rPr lang="en-US" sz="1600" b="1" dirty="0">
                <a:solidFill>
                  <a:schemeClr val="tx1"/>
                </a:solidFill>
              </a:rPr>
              <a:t>CO₂ emission trend proxy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Implement a fully video-based pipeline requiring </a:t>
            </a:r>
            <a:r>
              <a:rPr lang="en-US" sz="1600" b="1" dirty="0">
                <a:solidFill>
                  <a:schemeClr val="tx1"/>
                </a:solidFill>
              </a:rPr>
              <a:t>no additional sensors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Perform statistical testing (ANOVA, Mann–Whitney, correlations) on traffic behavior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920F9E-8A82-B60C-ABE3-17972C84BD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843" b="24975"/>
          <a:stretch>
            <a:fillRect/>
          </a:stretch>
        </p:blipFill>
        <p:spPr>
          <a:xfrm>
            <a:off x="1915583" y="5105390"/>
            <a:ext cx="3086100" cy="1318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F498FA3-C3BE-26F8-E5A6-CC44FD94D360}"/>
                  </a:ext>
                </a:extLst>
              </p14:cNvPr>
              <p14:cNvContentPartPr/>
              <p14:nvPr/>
            </p14:nvContentPartPr>
            <p14:xfrm>
              <a:off x="-93267" y="846773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F498FA3-C3BE-26F8-E5A6-CC44FD94D3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6267" y="78377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3239C87-9406-4832-C6DF-D0216FF646EC}"/>
                  </a:ext>
                </a:extLst>
              </p14:cNvPr>
              <p14:cNvContentPartPr/>
              <p14:nvPr/>
            </p14:nvContentPartPr>
            <p14:xfrm>
              <a:off x="-93267" y="846773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3239C87-9406-4832-C6DF-D0216FF646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6267" y="783773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205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35834" y="1067664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13163"/>
                </a:solidFill>
              </a:rPr>
              <a:t>T</a:t>
            </a:r>
            <a:r>
              <a:rPr lang="en-IN" sz="2000" b="1" dirty="0" err="1">
                <a:solidFill>
                  <a:srgbClr val="213163"/>
                </a:solidFill>
              </a:rPr>
              <a:t>ools</a:t>
            </a:r>
            <a:r>
              <a:rPr lang="en-IN" sz="2000" b="1" dirty="0">
                <a:solidFill>
                  <a:srgbClr val="213163"/>
                </a:solidFill>
              </a:rPr>
              <a:t> and Technology used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543A89-223A-29E1-81CB-B9F9D88ABEA3}"/>
              </a:ext>
            </a:extLst>
          </p:cNvPr>
          <p:cNvSpPr txBox="1"/>
          <p:nvPr/>
        </p:nvSpPr>
        <p:spPr>
          <a:xfrm>
            <a:off x="381000" y="1862667"/>
            <a:ext cx="480906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18D2C8-09B5-3F73-796C-1C3CBC622D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334" b="8642"/>
          <a:stretch>
            <a:fillRect/>
          </a:stretch>
        </p:blipFill>
        <p:spPr>
          <a:xfrm>
            <a:off x="1782232" y="1355529"/>
            <a:ext cx="7543800" cy="52823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10F7432-60C9-3357-1785-95B3B04FBD3E}"/>
                  </a:ext>
                </a:extLst>
              </p14:cNvPr>
              <p14:cNvContentPartPr/>
              <p14:nvPr/>
            </p14:nvContentPartPr>
            <p14:xfrm>
              <a:off x="6254973" y="6114293"/>
              <a:ext cx="149760" cy="252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10F7432-60C9-3357-1785-95B3B04FBD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1973" y="6051653"/>
                <a:ext cx="2754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059A9A7-27E2-AFC9-2300-874F39381ED9}"/>
                  </a:ext>
                </a:extLst>
              </p14:cNvPr>
              <p14:cNvContentPartPr/>
              <p14:nvPr/>
            </p14:nvContentPartPr>
            <p14:xfrm>
              <a:off x="6888933" y="4781933"/>
              <a:ext cx="278640" cy="486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059A9A7-27E2-AFC9-2300-874F39381E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25933" y="4719293"/>
                <a:ext cx="40428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886726C-1F6F-50FF-AE77-95BFC27F2D2C}"/>
                  </a:ext>
                </a:extLst>
              </p14:cNvPr>
              <p14:cNvContentPartPr/>
              <p14:nvPr/>
            </p14:nvContentPartPr>
            <p14:xfrm>
              <a:off x="6960933" y="3456053"/>
              <a:ext cx="168120" cy="186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886726C-1F6F-50FF-AE77-95BFC27F2D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97933" y="3393053"/>
                <a:ext cx="293760" cy="31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4571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68356" y="1014656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Methodology</a:t>
            </a:r>
            <a:r>
              <a:rPr lang="en-US" sz="1800" b="1" dirty="0">
                <a:solidFill>
                  <a:srgbClr val="213163"/>
                </a:solidFill>
              </a:rPr>
              <a:t> </a:t>
            </a:r>
            <a:endParaRPr lang="en-IN" sz="1800" dirty="0">
              <a:solidFill>
                <a:srgbClr val="213163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1BD9E1-3EF3-33AD-0238-181884EA271F}"/>
                  </a:ext>
                </a:extLst>
              </p:cNvPr>
              <p:cNvSpPr txBox="1"/>
              <p:nvPr/>
            </p:nvSpPr>
            <p:spPr>
              <a:xfrm>
                <a:off x="389467" y="1374591"/>
                <a:ext cx="7984066" cy="5647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1. Object Detection</a:t>
                </a:r>
              </a:p>
              <a:p>
                <a:r>
                  <a:rPr lang="en-US" sz="1200" dirty="0">
                    <a:solidFill>
                      <a:srgbClr val="7030A0"/>
                    </a:solidFill>
                  </a:rPr>
                  <a:t>YOLOv8 detects vehicles per frame (just a measurement layer).</a:t>
                </a:r>
              </a:p>
              <a:p>
                <a:endParaRPr lang="en-US" sz="1200" dirty="0">
                  <a:solidFill>
                    <a:srgbClr val="7030A0"/>
                  </a:solidFill>
                </a:endParaRPr>
              </a:p>
              <a:p>
                <a:r>
                  <a:rPr lang="en-US" sz="1200" b="1" dirty="0"/>
                  <a:t>2</a:t>
                </a:r>
                <a:r>
                  <a:rPr lang="en-US" sz="1400" b="1" dirty="0"/>
                  <a:t>. Tracking (SORT + Kalman Filter)</a:t>
                </a:r>
              </a:p>
              <a:p>
                <a:r>
                  <a:rPr lang="en-US" sz="1200" dirty="0">
                    <a:solidFill>
                      <a:srgbClr val="7030A0"/>
                    </a:solidFill>
                  </a:rPr>
                  <a:t>Tracks each vehicle’s centroid across time to reconstruct motion.</a:t>
                </a:r>
              </a:p>
              <a:p>
                <a:endParaRPr lang="en-US" sz="1200" dirty="0">
                  <a:solidFill>
                    <a:srgbClr val="7030A0"/>
                  </a:solidFill>
                </a:endParaRPr>
              </a:p>
              <a:p>
                <a:r>
                  <a:rPr lang="en-US" sz="1400" b="1" dirty="0"/>
                  <a:t>3. Velocity Reconstruction</a:t>
                </a:r>
              </a:p>
              <a:p>
                <a:r>
                  <a:rPr lang="en-US" sz="1200" dirty="0">
                    <a:solidFill>
                      <a:srgbClr val="7030A0"/>
                    </a:solidFill>
                  </a:rPr>
                  <a:t>Instantaneous speed computed from centroid displacement.</a:t>
                </a:r>
              </a:p>
              <a:p>
                <a:endParaRPr lang="en-US" sz="1200" dirty="0">
                  <a:solidFill>
                    <a:srgbClr val="7030A0"/>
                  </a:solidFill>
                </a:endParaRPr>
              </a:p>
              <a:p>
                <a:endParaRPr lang="en-US" sz="1200" dirty="0">
                  <a:solidFill>
                    <a:srgbClr val="7030A0"/>
                  </a:solidFill>
                </a:endParaRPr>
              </a:p>
              <a:p>
                <a:endParaRPr lang="en-US" sz="1200" dirty="0">
                  <a:solidFill>
                    <a:srgbClr val="7030A0"/>
                  </a:solidFill>
                </a:endParaRPr>
              </a:p>
              <a:p>
                <a:endParaRPr lang="en-US" sz="1200" dirty="0">
                  <a:solidFill>
                    <a:srgbClr val="7030A0"/>
                  </a:solidFill>
                </a:endParaRPr>
              </a:p>
              <a:p>
                <a:endParaRPr lang="en-US" sz="1200" dirty="0">
                  <a:solidFill>
                    <a:srgbClr val="7030A0"/>
                  </a:solidFill>
                </a:endParaRPr>
              </a:p>
              <a:p>
                <a:endParaRPr lang="en-US" sz="1200" dirty="0">
                  <a:solidFill>
                    <a:srgbClr val="7030A0"/>
                  </a:solidFill>
                </a:endParaRPr>
              </a:p>
              <a:p>
                <a:r>
                  <a:rPr lang="en-US" sz="1400" b="1" dirty="0"/>
                  <a:t>4. Entropy &amp; Energy Modeling</a:t>
                </a:r>
              </a:p>
              <a:p>
                <a:r>
                  <a:rPr lang="en-US" sz="1200" dirty="0">
                    <a:solidFill>
                      <a:srgbClr val="7030A0"/>
                    </a:solidFill>
                  </a:rPr>
                  <a:t>Shannon entropy on rolling 200-speed window</a:t>
                </a:r>
              </a:p>
              <a:p>
                <a:r>
                  <a:rPr lang="en-US" sz="1200" dirty="0">
                    <a:solidFill>
                      <a:srgbClr val="7030A0"/>
                    </a:solidFill>
                  </a:rPr>
                  <a:t>Kinetic energy variance (</a:t>
                </a:r>
                <a:r>
                  <a:rPr lang="el-GR" sz="1200" dirty="0">
                    <a:solidFill>
                      <a:srgbClr val="7030A0"/>
                    </a:solidFill>
                  </a:rPr>
                  <a:t>σ</a:t>
                </a:r>
                <a:r>
                  <a:rPr lang="en-US" sz="1200" dirty="0">
                    <a:solidFill>
                      <a:srgbClr val="7030A0"/>
                    </a:solidFill>
                  </a:rPr>
                  <a:t>E²) as turbulence measure</a:t>
                </a:r>
              </a:p>
              <a:p>
                <a:endParaRPr lang="en-US" sz="1200" dirty="0">
                  <a:solidFill>
                    <a:srgbClr val="7030A0"/>
                  </a:solidFill>
                </a:endParaRPr>
              </a:p>
              <a:p>
                <a:endParaRPr lang="en-US" sz="1200" dirty="0">
                  <a:solidFill>
                    <a:srgbClr val="7030A0"/>
                  </a:solidFill>
                </a:endParaRPr>
              </a:p>
              <a:p>
                <a:r>
                  <a:rPr lang="en-US" sz="1400" b="1" dirty="0"/>
                  <a:t>5. Eco-Dynamics Estimation</a:t>
                </a:r>
              </a:p>
              <a:p>
                <a:r>
                  <a:rPr lang="en-US" sz="1200" dirty="0">
                    <a:solidFill>
                      <a:srgbClr val="7030A0"/>
                    </a:solidFill>
                  </a:rPr>
                  <a:t>Using modeled equations: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𝐸𝑓𝑓𝑖𝑐𝑖𝑒𝑛𝑐𝑦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𝑒𝑥𝑝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(-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rgbClr val="7030A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𝐶𝑂</m:t>
                      </m:r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₂ </m:t>
                      </m:r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𝑝𝑟𝑜𝑥𝑦</m:t>
                      </m:r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₁·</m:t>
                      </m:r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² + </m:t>
                      </m:r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₂·</m:t>
                      </m:r>
                      <m:r>
                        <a:rPr lang="pt-BR" sz="12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1200" dirty="0">
                  <a:solidFill>
                    <a:srgbClr val="7030A0"/>
                  </a:solidFill>
                </a:endParaRPr>
              </a:p>
              <a:p>
                <a:endParaRPr lang="en-US" sz="1400" b="1" dirty="0"/>
              </a:p>
              <a:p>
                <a:r>
                  <a:rPr lang="en-US" sz="1400" b="1" dirty="0"/>
                  <a:t>6. Statistical Testing</a:t>
                </a:r>
              </a:p>
              <a:p>
                <a:r>
                  <a:rPr lang="en-US" sz="1200" dirty="0">
                    <a:solidFill>
                      <a:srgbClr val="7030A0"/>
                    </a:solidFill>
                  </a:rPr>
                  <a:t>Pearson &amp; Spearman</a:t>
                </a:r>
              </a:p>
              <a:p>
                <a:r>
                  <a:rPr lang="en-US" sz="1200" dirty="0">
                    <a:solidFill>
                      <a:srgbClr val="7030A0"/>
                    </a:solidFill>
                  </a:rPr>
                  <a:t>ANOVA</a:t>
                </a:r>
              </a:p>
              <a:p>
                <a:r>
                  <a:rPr lang="en-US" sz="1200" dirty="0">
                    <a:solidFill>
                      <a:srgbClr val="7030A0"/>
                    </a:solidFill>
                  </a:rPr>
                  <a:t>Mann–Whitney</a:t>
                </a:r>
              </a:p>
              <a:p>
                <a:endParaRPr lang="en-US" sz="11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A1BD9E1-3EF3-33AD-0238-181884EA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67" y="1374591"/>
                <a:ext cx="7984066" cy="5647700"/>
              </a:xfrm>
              <a:prstGeom prst="rect">
                <a:avLst/>
              </a:prstGeom>
              <a:blipFill>
                <a:blip r:embed="rId2"/>
                <a:stretch>
                  <a:fillRect l="-229" t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D44219-40D0-7376-E5DD-A12F6E46ED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3" b="18131"/>
          <a:stretch>
            <a:fillRect/>
          </a:stretch>
        </p:blipFill>
        <p:spPr>
          <a:xfrm>
            <a:off x="2550259" y="1759403"/>
            <a:ext cx="9641741" cy="33391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C3B630-D874-9FC3-6FE9-62F5D69C242C}"/>
              </a:ext>
            </a:extLst>
          </p:cNvPr>
          <p:cNvCxnSpPr/>
          <p:nvPr/>
        </p:nvCxnSpPr>
        <p:spPr>
          <a:xfrm>
            <a:off x="268356" y="1566333"/>
            <a:ext cx="0" cy="5147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342AC1B-3757-3152-D812-ED3BB8B3E049}"/>
              </a:ext>
            </a:extLst>
          </p:cNvPr>
          <p:cNvSpPr txBox="1"/>
          <p:nvPr/>
        </p:nvSpPr>
        <p:spPr>
          <a:xfrm>
            <a:off x="7179917" y="1358125"/>
            <a:ext cx="3310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Workflow Of </a:t>
            </a:r>
            <a:r>
              <a:rPr lang="en-US" sz="1600" i="1" dirty="0" err="1"/>
              <a:t>EcoTraffic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0679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Problem Statement: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8ECE8-6881-75C3-3629-52CCA0BC33C0}"/>
              </a:ext>
            </a:extLst>
          </p:cNvPr>
          <p:cNvSpPr txBox="1"/>
          <p:nvPr/>
        </p:nvSpPr>
        <p:spPr>
          <a:xfrm>
            <a:off x="660400" y="1659466"/>
            <a:ext cx="5952067" cy="4402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The Challenge</a:t>
            </a:r>
          </a:p>
          <a:p>
            <a:r>
              <a:rPr lang="en-US" dirty="0">
                <a:solidFill>
                  <a:srgbClr val="7030A0"/>
                </a:solidFill>
              </a:rPr>
              <a:t>Traditional roadside traffic video analysis focuses 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Counting 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Classifying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Detecting lanes or anomalies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But these approaches </a:t>
            </a:r>
            <a:r>
              <a:rPr lang="en-US" b="1" dirty="0">
                <a:solidFill>
                  <a:schemeClr val="tx1"/>
                </a:solidFill>
              </a:rPr>
              <a:t>do not quantify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Traffic disorder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Motion stability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Energy dispersion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7030A0"/>
                </a:solidFill>
              </a:rPr>
              <a:t>Environmental impact trends</a:t>
            </a:r>
          </a:p>
          <a:p>
            <a:endParaRPr lang="en-US" dirty="0">
              <a:solidFill>
                <a:srgbClr val="7030A0"/>
              </a:solidFill>
            </a:endParaRPr>
          </a:p>
          <a:p>
            <a:r>
              <a:rPr lang="en-US" dirty="0">
                <a:solidFill>
                  <a:srgbClr val="7030A0"/>
                </a:solidFill>
              </a:rPr>
              <a:t>There is </a:t>
            </a:r>
            <a:r>
              <a:rPr lang="en-US" b="1" dirty="0">
                <a:solidFill>
                  <a:schemeClr val="tx1"/>
                </a:solidFill>
              </a:rPr>
              <a:t>no simple, purely video-based system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that converts movement into </a:t>
            </a:r>
            <a:r>
              <a:rPr lang="en-US" b="1" dirty="0">
                <a:solidFill>
                  <a:schemeClr val="tx1"/>
                </a:solidFill>
              </a:rPr>
              <a:t>eco-meaningful metrics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BECA5-E7DE-41B0-2E8A-74E798B99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467" y="2172854"/>
            <a:ext cx="5435103" cy="3025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FB727F-AAB2-C24D-5D20-799C26B4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467" y="5419010"/>
            <a:ext cx="1023715" cy="859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09354-528E-F77B-2AB9-DAEF76D38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664" y="5527480"/>
            <a:ext cx="854645" cy="534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C5D5DF-BE61-BC86-8E91-44DA6E922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340" y="5405444"/>
            <a:ext cx="1208289" cy="8801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A9AD04-0414-6228-7F57-88191E41C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2200" y="5419010"/>
            <a:ext cx="795370" cy="7463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5066DF-5EBA-93FC-9B27-0A9A189300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5844" y="1167452"/>
            <a:ext cx="891948" cy="8490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FCC85E-A373-15A9-EE82-C39FA956F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6536" y="1231546"/>
            <a:ext cx="831420" cy="7580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05FD69-A3AE-F22E-5C72-087FB8274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07052" y="1231546"/>
            <a:ext cx="840518" cy="72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-83563" y="664945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Solution:  </a:t>
            </a:r>
            <a:r>
              <a:rPr lang="en-US" sz="1600" b="1" dirty="0">
                <a:solidFill>
                  <a:srgbClr val="213163"/>
                </a:solidFill>
              </a:rPr>
              <a:t>(Same Formulas are used in the Code)</a:t>
            </a:r>
            <a:endParaRPr lang="en-IN" sz="2000" b="1" dirty="0">
              <a:solidFill>
                <a:srgbClr val="21316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BF444-E25C-7534-A1F0-5BE0783667F1}"/>
              </a:ext>
            </a:extLst>
          </p:cNvPr>
          <p:cNvSpPr txBox="1"/>
          <p:nvPr/>
        </p:nvSpPr>
        <p:spPr>
          <a:xfrm>
            <a:off x="0" y="999067"/>
            <a:ext cx="121920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</a:rPr>
              <a:t>1. Converts motion into </a:t>
            </a:r>
            <a:r>
              <a:rPr lang="en-US" sz="1200" b="1" dirty="0">
                <a:solidFill>
                  <a:schemeClr val="tx1"/>
                </a:solidFill>
              </a:rPr>
              <a:t>global entropy signals S(t) </a:t>
            </a:r>
            <a:r>
              <a:rPr lang="en-US" sz="1200" b="1" dirty="0">
                <a:solidFill>
                  <a:srgbClr val="7030A0"/>
                </a:solidFill>
              </a:rPr>
              <a:t>using</a:t>
            </a:r>
            <a:r>
              <a:rPr lang="en-US" sz="1200" b="1" dirty="0">
                <a:solidFill>
                  <a:schemeClr val="tx1"/>
                </a:solidFill>
              </a:rPr>
              <a:t> Shannon Entropy</a:t>
            </a:r>
          </a:p>
          <a:p>
            <a:endParaRPr lang="en-US" sz="1200" b="1" dirty="0">
              <a:solidFill>
                <a:schemeClr val="tx1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2. Measures </a:t>
            </a:r>
            <a:r>
              <a:rPr lang="en-US" sz="1200" b="1" dirty="0">
                <a:solidFill>
                  <a:schemeClr val="tx1"/>
                </a:solidFill>
              </a:rPr>
              <a:t>kinetic turbulence (motion variance) </a:t>
            </a:r>
            <a:r>
              <a:rPr lang="el-GR" sz="1200" dirty="0"/>
              <a:t>(σ</a:t>
            </a:r>
            <a:r>
              <a:rPr lang="en-US" sz="1200" dirty="0"/>
              <a:t>E²)</a:t>
            </a: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3.  Estimates environmental trend via </a:t>
            </a:r>
            <a:r>
              <a:rPr lang="en-US" sz="1200" b="1" dirty="0">
                <a:solidFill>
                  <a:schemeClr val="tx1"/>
                </a:solidFill>
              </a:rPr>
              <a:t>CO₂ proxy</a:t>
            </a:r>
          </a:p>
          <a:p>
            <a:endParaRPr lang="en-US" sz="1200" b="1" dirty="0">
              <a:solidFill>
                <a:schemeClr val="tx1"/>
              </a:solidFill>
            </a:endParaRPr>
          </a:p>
          <a:p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4.  Uses </a:t>
            </a:r>
            <a:r>
              <a:rPr lang="en-US" sz="1200" b="1" dirty="0">
                <a:solidFill>
                  <a:schemeClr val="tx1"/>
                </a:solidFill>
              </a:rPr>
              <a:t>rolling velocity distributions </a:t>
            </a:r>
            <a:r>
              <a:rPr lang="en-US" sz="1200" dirty="0">
                <a:solidFill>
                  <a:srgbClr val="7030A0"/>
                </a:solidFill>
              </a:rPr>
              <a:t>for dynamics</a:t>
            </a: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5.  Computes </a:t>
            </a:r>
            <a:r>
              <a:rPr lang="en-US" sz="1200" b="1" dirty="0">
                <a:solidFill>
                  <a:schemeClr val="tx1"/>
                </a:solidFill>
              </a:rPr>
              <a:t>local spatiotemporal grid entropy </a:t>
            </a:r>
            <a:r>
              <a:rPr lang="en-US" sz="1200" dirty="0">
                <a:solidFill>
                  <a:srgbClr val="7030A0"/>
                </a:solidFill>
              </a:rPr>
              <a:t>(hotspots)</a:t>
            </a: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br>
              <a:rPr lang="en-US" sz="1200" dirty="0">
                <a:solidFill>
                  <a:srgbClr val="7030A0"/>
                </a:solidFill>
              </a:rPr>
            </a:br>
            <a:r>
              <a:rPr lang="en-US" sz="1200" dirty="0">
                <a:solidFill>
                  <a:srgbClr val="7030A0"/>
                </a:solidFill>
              </a:rPr>
              <a:t>6.  Runs </a:t>
            </a:r>
            <a:r>
              <a:rPr lang="en-US" sz="1200" b="1" dirty="0">
                <a:solidFill>
                  <a:schemeClr val="tx1"/>
                </a:solidFill>
              </a:rPr>
              <a:t>statistical tests </a:t>
            </a:r>
            <a:r>
              <a:rPr lang="en-US" sz="1200" dirty="0">
                <a:solidFill>
                  <a:srgbClr val="7030A0"/>
                </a:solidFill>
              </a:rPr>
              <a:t>for segment-level differences</a:t>
            </a: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  <a:p>
            <a:r>
              <a:rPr lang="en-US" sz="1200" dirty="0">
                <a:solidFill>
                  <a:srgbClr val="7030A0"/>
                </a:solidFill>
              </a:rPr>
              <a:t>7. Generates annotated videos, CSV logs &amp; time-series plots</a:t>
            </a:r>
            <a:endParaRPr lang="en-US" sz="1400" dirty="0">
              <a:solidFill>
                <a:srgbClr val="7030A0"/>
              </a:solidFill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FE4C55C-431B-27B3-7F53-D0E71728E0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79" b="15065"/>
          <a:stretch>
            <a:fillRect/>
          </a:stretch>
        </p:blipFill>
        <p:spPr>
          <a:xfrm>
            <a:off x="422538" y="1366762"/>
            <a:ext cx="2545212" cy="34844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B3950A1-8D07-927C-4E68-CD4E3F89D2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83" b="9780"/>
          <a:stretch>
            <a:fillRect/>
          </a:stretch>
        </p:blipFill>
        <p:spPr>
          <a:xfrm>
            <a:off x="422538" y="1985035"/>
            <a:ext cx="2221879" cy="62225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A4E9E78-6737-4880-3FBE-D8C8D3FBB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88" y="2941415"/>
            <a:ext cx="2837648" cy="30140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CE3E369-5C8A-E2AB-5271-3C3E8582BE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137"/>
          <a:stretch>
            <a:fillRect/>
          </a:stretch>
        </p:blipFill>
        <p:spPr>
          <a:xfrm>
            <a:off x="8127" y="3454758"/>
            <a:ext cx="3725673" cy="594226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64371A8-83E6-5E39-2DFD-944876EB2F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927" y="4383106"/>
            <a:ext cx="2156569" cy="59422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A95324A-4428-820D-E89D-DCED5ABF0AC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117"/>
          <a:stretch>
            <a:fillRect/>
          </a:stretch>
        </p:blipFill>
        <p:spPr>
          <a:xfrm>
            <a:off x="121789" y="5349285"/>
            <a:ext cx="3344652" cy="109480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2E44839E-C7C3-6635-A003-469EAA02633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7337" b="7531"/>
          <a:stretch>
            <a:fillRect/>
          </a:stretch>
        </p:blipFill>
        <p:spPr>
          <a:xfrm>
            <a:off x="5957560" y="1291519"/>
            <a:ext cx="6112651" cy="515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8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255104" y="1054412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Screenshot of Output:  </a:t>
            </a:r>
            <a:endParaRPr lang="en-IN" sz="2000" b="1" dirty="0">
              <a:solidFill>
                <a:srgbClr val="21316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F05FE0-4DAD-B80E-F97E-ADC7B3E2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31" y="869561"/>
            <a:ext cx="5495970" cy="5988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34693C-113E-25BB-FAB8-34B525A055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906"/>
          <a:stretch>
            <a:fillRect/>
          </a:stretch>
        </p:blipFill>
        <p:spPr>
          <a:xfrm>
            <a:off x="250135" y="1684742"/>
            <a:ext cx="6357730" cy="3369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29F89-60F0-CA6F-86AF-0BEFDEEB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942" y="5344840"/>
            <a:ext cx="3971921" cy="1504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D9C665-870A-B8B5-C24C-1BB0D5AD0A1F}"/>
              </a:ext>
            </a:extLst>
          </p:cNvPr>
          <p:cNvSpPr txBox="1"/>
          <p:nvPr/>
        </p:nvSpPr>
        <p:spPr>
          <a:xfrm>
            <a:off x="169150" y="1522255"/>
            <a:ext cx="6357730" cy="51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i="1" dirty="0"/>
              <a:t>Annotated Video Frame with Bounding boxes , Vehicle IDs and “Entropy”, “σE²”, “Efficiency”, “CO₂” printed on frame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65DAF-4ED3-8774-1BD0-05D3EF4A9B1F}"/>
              </a:ext>
            </a:extLst>
          </p:cNvPr>
          <p:cNvSpPr txBox="1"/>
          <p:nvPr/>
        </p:nvSpPr>
        <p:spPr>
          <a:xfrm>
            <a:off x="6526880" y="668042"/>
            <a:ext cx="56726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/>
              <a:t>Time Series Plot of Entropy,Co2,sigma_E2,Efficiency over each frames(Time)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ED5FF0-9761-9E35-0369-6F29A9CAC534}"/>
              </a:ext>
            </a:extLst>
          </p:cNvPr>
          <p:cNvSpPr txBox="1"/>
          <p:nvPr/>
        </p:nvSpPr>
        <p:spPr>
          <a:xfrm>
            <a:off x="1236690" y="5156450"/>
            <a:ext cx="53934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1" dirty="0"/>
              <a:t>Sample(first 12 rows) of frame_metrics.csv that logs the data from the processed video</a:t>
            </a:r>
          </a:p>
        </p:txBody>
      </p:sp>
    </p:spTree>
    <p:extLst>
      <p:ext uri="{BB962C8B-B14F-4D97-AF65-F5344CB8AC3E}">
        <p14:creationId xmlns:p14="http://schemas.microsoft.com/office/powerpoint/2010/main" val="163594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61D872-7EC7-439F-A588-B1D90CB7A92F}"/>
              </a:ext>
            </a:extLst>
          </p:cNvPr>
          <p:cNvSpPr txBox="1"/>
          <p:nvPr/>
        </p:nvSpPr>
        <p:spPr>
          <a:xfrm>
            <a:off x="149087" y="988151"/>
            <a:ext cx="61026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3163"/>
                </a:solidFill>
              </a:rPr>
              <a:t>Conclusion:</a:t>
            </a:r>
            <a:r>
              <a:rPr lang="en-US" sz="1800" b="1" dirty="0">
                <a:solidFill>
                  <a:srgbClr val="213163"/>
                </a:solidFill>
              </a:rPr>
              <a:t>  </a:t>
            </a:r>
            <a:endParaRPr lang="en-IN" sz="18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B7F24-B5B4-C574-3CBF-23FFEFCE0E32}"/>
              </a:ext>
            </a:extLst>
          </p:cNvPr>
          <p:cNvSpPr txBox="1"/>
          <p:nvPr/>
        </p:nvSpPr>
        <p:spPr>
          <a:xfrm>
            <a:off x="347133" y="1396455"/>
            <a:ext cx="4961468" cy="358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7030A0"/>
                </a:solidFill>
              </a:rPr>
              <a:t>EcoTraffic</a:t>
            </a:r>
            <a:r>
              <a:rPr lang="en-US" sz="1600" dirty="0">
                <a:solidFill>
                  <a:srgbClr val="7030A0"/>
                </a:solidFill>
              </a:rPr>
              <a:t> successfully demonstrates that: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Environmental and dynamical traffic insights can be extracted </a:t>
            </a:r>
            <a:r>
              <a:rPr lang="en-US" sz="1600" b="1" dirty="0">
                <a:solidFill>
                  <a:schemeClr val="tx1"/>
                </a:solidFill>
              </a:rPr>
              <a:t>purely from video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Entropy and kinetic variance act as strong indicators of </a:t>
            </a:r>
            <a:r>
              <a:rPr lang="en-US" sz="1600" b="1" dirty="0">
                <a:solidFill>
                  <a:schemeClr val="tx1"/>
                </a:solidFill>
              </a:rPr>
              <a:t>motion disorder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CO₂ trend proxy correlates with </a:t>
            </a:r>
            <a:r>
              <a:rPr lang="en-US" sz="1600" b="1" dirty="0">
                <a:solidFill>
                  <a:schemeClr val="tx1"/>
                </a:solidFill>
              </a:rPr>
              <a:t>turbulence + entropy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The system is </a:t>
            </a:r>
            <a:r>
              <a:rPr lang="en-US" sz="1600" b="1" dirty="0">
                <a:solidFill>
                  <a:srgbClr val="7030A0"/>
                </a:solidFill>
              </a:rPr>
              <a:t>sensor-free, lightweight, and competition-ready</a:t>
            </a:r>
            <a:endParaRPr lang="en-US" sz="1600" dirty="0">
              <a:solidFill>
                <a:srgbClr val="7030A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030A0"/>
                </a:solidFill>
              </a:rPr>
              <a:t>It bridges </a:t>
            </a:r>
            <a:r>
              <a:rPr lang="en-US" sz="1600" b="1" dirty="0">
                <a:solidFill>
                  <a:schemeClr val="tx1"/>
                </a:solidFill>
              </a:rPr>
              <a:t>automotive analytics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b="1" dirty="0">
                <a:solidFill>
                  <a:schemeClr val="tx1"/>
                </a:solidFill>
              </a:rPr>
              <a:t>computer vision</a:t>
            </a:r>
            <a:r>
              <a:rPr lang="en-US" sz="1600" dirty="0">
                <a:solidFill>
                  <a:schemeClr val="tx1"/>
                </a:solidFill>
              </a:rPr>
              <a:t>, and </a:t>
            </a:r>
            <a:r>
              <a:rPr lang="en-US" sz="1600" b="1" dirty="0">
                <a:solidFill>
                  <a:schemeClr val="tx1"/>
                </a:solidFill>
              </a:rPr>
              <a:t>environmental modeling</a:t>
            </a:r>
          </a:p>
          <a:p>
            <a:endParaRPr lang="en-US" sz="1600" dirty="0">
              <a:solidFill>
                <a:srgbClr val="7030A0"/>
              </a:solidFill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57ABC2-EEE6-3138-AE43-ECCE6CF0E4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914"/>
          <a:stretch>
            <a:fillRect/>
          </a:stretch>
        </p:blipFill>
        <p:spPr>
          <a:xfrm>
            <a:off x="5557119" y="1298273"/>
            <a:ext cx="6287748" cy="40272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619140-9507-C900-2C67-929C26031958}"/>
              </a:ext>
            </a:extLst>
          </p:cNvPr>
          <p:cNvSpPr txBox="1"/>
          <p:nvPr/>
        </p:nvSpPr>
        <p:spPr>
          <a:xfrm>
            <a:off x="347133" y="5415522"/>
            <a:ext cx="8834470" cy="1087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</a:rPr>
              <a:t>Final Impact:</a:t>
            </a:r>
          </a:p>
          <a:p>
            <a:r>
              <a:rPr lang="en-US" sz="1400" dirty="0" err="1">
                <a:solidFill>
                  <a:srgbClr val="7030A0"/>
                </a:solidFill>
              </a:rPr>
              <a:t>EcoTraffic</a:t>
            </a:r>
            <a:r>
              <a:rPr lang="en-US" sz="1400" dirty="0">
                <a:solidFill>
                  <a:srgbClr val="7030A0"/>
                </a:solidFill>
              </a:rPr>
              <a:t> shows a novel direction for traffic research where </a:t>
            </a:r>
            <a:r>
              <a:rPr lang="en-US" sz="1400" b="1" dirty="0">
                <a:solidFill>
                  <a:schemeClr val="tx1"/>
                </a:solidFill>
              </a:rPr>
              <a:t>video → statistical physics → eco-dynamics</a:t>
            </a:r>
            <a:r>
              <a:rPr lang="en-US" sz="1400" dirty="0">
                <a:solidFill>
                  <a:srgbClr val="7030A0"/>
                </a:solidFill>
              </a:rPr>
              <a:t>, </a:t>
            </a:r>
          </a:p>
          <a:p>
            <a:r>
              <a:rPr lang="en-US" sz="1400" dirty="0">
                <a:solidFill>
                  <a:srgbClr val="7030A0"/>
                </a:solidFill>
              </a:rPr>
              <a:t>enabling smarter, greener transport analytics.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88358"/>
      </p:ext>
    </p:extLst>
  </p:cSld>
  <p:clrMapOvr>
    <a:masterClrMapping/>
  </p:clrMapOvr>
</p:sld>
</file>

<file path=ppt/theme/theme1.xml><?xml version="1.0" encoding="utf-8"?>
<a:theme xmlns:a="http://schemas.openxmlformats.org/drawingml/2006/main" name="Session 01 Design Thinking &amp; Critical Thinking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ssion 01 Design Thinking &amp; Critical Thinking" id="{1DE73F69-F87A-4ED3-81C1-82D2BA622E0C}" vid="{37568650-F724-47C7-905E-9640F801749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Session 01 Design Thinking &amp; Critical Thinking</Template>
  <TotalTime>109</TotalTime>
  <Words>507</Words>
  <Application>Microsoft Office PowerPoint</Application>
  <PresentationFormat>Widescreen</PresentationFormat>
  <Paragraphs>100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Cambria Math</vt:lpstr>
      <vt:lpstr>Session 01 Design Thinking &amp; Critical Thinking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 Kurhe</dc:creator>
  <cp:lastModifiedBy>Nasim Raj Laskar</cp:lastModifiedBy>
  <cp:revision>4</cp:revision>
  <dcterms:created xsi:type="dcterms:W3CDTF">2024-12-31T09:40:01Z</dcterms:created>
  <dcterms:modified xsi:type="dcterms:W3CDTF">2025-11-16T12:30:47Z</dcterms:modified>
</cp:coreProperties>
</file>